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Proxima Nova Semibold"/>
      <p:regular r:id="rId18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Semibold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roximaNovaSemibold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ProximaNovaSemibold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d3365194_12_35:notes"/>
          <p:cNvSpPr txBox="1"/>
          <p:nvPr>
            <p:ph idx="1" type="body"/>
          </p:nvPr>
        </p:nvSpPr>
        <p:spPr>
          <a:xfrm>
            <a:off x="685792" y="4343391"/>
            <a:ext cx="5486396" cy="4114781"/>
          </a:xfrm>
          <a:prstGeom prst="rect">
            <a:avLst/>
          </a:prstGeom>
        </p:spPr>
        <p:txBody>
          <a:bodyPr anchorCtr="0" anchor="t" bIns="52675" lIns="52675" spcFirstLastPara="1" rIns="52675" wrap="square" tIns="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8bd3365194_12_35:notes"/>
          <p:cNvSpPr/>
          <p:nvPr>
            <p:ph idx="2" type="sldImg"/>
          </p:nvPr>
        </p:nvSpPr>
        <p:spPr>
          <a:xfrm>
            <a:off x="1144336" y="685781"/>
            <a:ext cx="456998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bd3365194_17_35:notes"/>
          <p:cNvSpPr txBox="1"/>
          <p:nvPr>
            <p:ph idx="1" type="body"/>
          </p:nvPr>
        </p:nvSpPr>
        <p:spPr>
          <a:xfrm>
            <a:off x="685792" y="4343391"/>
            <a:ext cx="5486396" cy="4114781"/>
          </a:xfrm>
          <a:prstGeom prst="rect">
            <a:avLst/>
          </a:prstGeom>
        </p:spPr>
        <p:txBody>
          <a:bodyPr anchorCtr="0" anchor="t" bIns="52675" lIns="52675" spcFirstLastPara="1" rIns="52675" wrap="square" tIns="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8bd3365194_17_35:notes"/>
          <p:cNvSpPr/>
          <p:nvPr>
            <p:ph idx="2" type="sldImg"/>
          </p:nvPr>
        </p:nvSpPr>
        <p:spPr>
          <a:xfrm>
            <a:off x="1144336" y="685781"/>
            <a:ext cx="456998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bd3365194_0_18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</p:spPr>
        <p:txBody>
          <a:bodyPr anchorCtr="0" anchor="t" bIns="52675" lIns="52675" spcFirstLastPara="1" rIns="52675" wrap="square" tIns="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8bd3365194_0_18:notes"/>
          <p:cNvSpPr/>
          <p:nvPr>
            <p:ph idx="2" type="sldImg"/>
          </p:nvPr>
        </p:nvSpPr>
        <p:spPr>
          <a:xfrm>
            <a:off x="1144336" y="685781"/>
            <a:ext cx="456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d3365194_0_47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</p:spPr>
        <p:txBody>
          <a:bodyPr anchorCtr="0" anchor="t" bIns="52675" lIns="52675" spcFirstLastPara="1" rIns="52675" wrap="square" tIns="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8bd3365194_0_47:notes"/>
          <p:cNvSpPr/>
          <p:nvPr>
            <p:ph idx="2" type="sldImg"/>
          </p:nvPr>
        </p:nvSpPr>
        <p:spPr>
          <a:xfrm>
            <a:off x="1144336" y="685781"/>
            <a:ext cx="456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bd3365194_0_67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</p:spPr>
        <p:txBody>
          <a:bodyPr anchorCtr="0" anchor="t" bIns="52675" lIns="52675" spcFirstLastPara="1" rIns="52675" wrap="square" tIns="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bd3365194_0_67:notes"/>
          <p:cNvSpPr/>
          <p:nvPr>
            <p:ph idx="2" type="sldImg"/>
          </p:nvPr>
        </p:nvSpPr>
        <p:spPr>
          <a:xfrm>
            <a:off x="1144336" y="685781"/>
            <a:ext cx="456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d3365194_0_85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</p:spPr>
        <p:txBody>
          <a:bodyPr anchorCtr="0" anchor="t" bIns="52675" lIns="52675" spcFirstLastPara="1" rIns="52675" wrap="square" tIns="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8bd3365194_0_85:notes"/>
          <p:cNvSpPr/>
          <p:nvPr>
            <p:ph idx="2" type="sldImg"/>
          </p:nvPr>
        </p:nvSpPr>
        <p:spPr>
          <a:xfrm>
            <a:off x="1144336" y="685781"/>
            <a:ext cx="456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61886" y="683121"/>
            <a:ext cx="8220229" cy="1594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61886" y="683121"/>
            <a:ext cx="8220229" cy="1594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61886" y="683121"/>
            <a:ext cx="8220229" cy="1594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61886" y="405852"/>
            <a:ext cx="8220229" cy="33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61886" y="405852"/>
            <a:ext cx="8220229" cy="33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461886" y="405852"/>
            <a:ext cx="8220229" cy="33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61886" y="683121"/>
            <a:ext cx="8220229" cy="1594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3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0" y="0"/>
            <a:ext cx="8940168" cy="5143500"/>
          </a:xfrm>
          <a:custGeom>
            <a:rect b="b" l="l" r="r" t="t"/>
            <a:pathLst>
              <a:path extrusionOk="0" h="9753600" w="16961485">
                <a:moveTo>
                  <a:pt x="0" y="9753600"/>
                </a:moveTo>
                <a:lnTo>
                  <a:pt x="16961154" y="9753600"/>
                </a:lnTo>
                <a:lnTo>
                  <a:pt x="16961154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4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461886" y="405852"/>
            <a:ext cx="8220229" cy="33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1" i="0" sz="2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6797493" y="4654600"/>
            <a:ext cx="1141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304800" lvl="0" marL="12700" marR="0" rtl="0" algn="r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Lemonlight</a:t>
            </a:r>
            <a:endParaRPr b="1" sz="600">
              <a:solidFill>
                <a:srgbClr val="BABAB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304800" lvl="0" marL="12700" marR="0" rtl="0" algn="r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226 S Glasgow Ave</a:t>
            </a:r>
            <a:endParaRPr sz="600">
              <a:solidFill>
                <a:srgbClr val="BABAB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304800" lvl="0" marL="12700" marR="0" rtl="0" algn="r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Inglewood, CA 90301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7939299" y="4628675"/>
            <a:ext cx="748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25">
            <a:noAutofit/>
          </a:bodyPr>
          <a:lstStyle/>
          <a:p>
            <a:pPr indent="0" lvl="0" marL="0" marR="0" rtl="0" algn="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310.402.0275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lemonlight.com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1770170" y="4728250"/>
            <a:ext cx="6843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Creative Brief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ABABA"/>
                </a:solidFill>
                <a:latin typeface="Proxima Nova"/>
                <a:ea typeface="Proxima Nova"/>
                <a:cs typeface="Proxima Nova"/>
                <a:sym typeface="Proxima Nova"/>
              </a:rPr>
              <a:t>Lemonlight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1617839" y="4720868"/>
            <a:ext cx="0" cy="221745"/>
          </a:xfrm>
          <a:custGeom>
            <a:rect b="b" l="l" r="r" t="t"/>
            <a:pathLst>
              <a:path extrusionOk="0" h="420370" w="120000">
                <a:moveTo>
                  <a:pt x="0" y="0"/>
                </a:moveTo>
                <a:lnTo>
                  <a:pt x="0" y="420585"/>
                </a:lnTo>
              </a:path>
            </a:pathLst>
          </a:custGeom>
          <a:noFill/>
          <a:ln cap="flat" cmpd="sng" w="104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28" name="Google Shape;128;p25"/>
          <p:cNvSpPr txBox="1"/>
          <p:nvPr>
            <p:ph type="title"/>
          </p:nvPr>
        </p:nvSpPr>
        <p:spPr>
          <a:xfrm>
            <a:off x="461875" y="598225"/>
            <a:ext cx="7971600" cy="1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Lemonlight</a:t>
            </a:r>
            <a:endParaRPr sz="3800"/>
          </a:p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&amp; [Your Company]</a:t>
            </a:r>
            <a:br>
              <a:rPr lang="en" sz="3800"/>
            </a:br>
            <a:r>
              <a:rPr lang="en" sz="3800"/>
              <a:t>Creative Brief</a:t>
            </a:r>
            <a:endParaRPr sz="3800"/>
          </a:p>
        </p:txBody>
      </p:sp>
      <p:sp>
        <p:nvSpPr>
          <p:cNvPr id="129" name="Google Shape;129;p25"/>
          <p:cNvSpPr txBox="1"/>
          <p:nvPr/>
        </p:nvSpPr>
        <p:spPr>
          <a:xfrm>
            <a:off x="461864" y="2677880"/>
            <a:ext cx="35214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Type: [Type]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Date: [Date]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Lemonlight Point Person: [Name]</a:t>
            </a:r>
            <a:endParaRPr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Client Point Person: [Name]</a:t>
            </a:r>
            <a:endParaRPr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Client Email: [Email]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00" y="4709238"/>
            <a:ext cx="1026300" cy="2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61872" y="405850"/>
            <a:ext cx="2446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Background</a:t>
            </a:r>
            <a:endParaRPr sz="2000"/>
          </a:p>
        </p:txBody>
      </p:sp>
      <p:sp>
        <p:nvSpPr>
          <p:cNvPr id="136" name="Google Shape;136;p26"/>
          <p:cNvSpPr txBox="1"/>
          <p:nvPr/>
        </p:nvSpPr>
        <p:spPr>
          <a:xfrm>
            <a:off x="464875" y="1094625"/>
            <a:ext cx="3319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2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In a few sentences, can you give us an overview of what you’re looking  for with this project?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470627" y="1470016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464875" y="2706850"/>
            <a:ext cx="33192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your goals for t</a:t>
            </a: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his content?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Think tangible business goals an</a:t>
            </a: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d more abstract, brand-related goals.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E.g.</a:t>
            </a:r>
            <a:r>
              <a:rPr i="1"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 increase brand awareness, boost site traffic, increase conversions, engage with followers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8939994" y="0"/>
            <a:ext cx="204167" cy="5143500"/>
          </a:xfrm>
          <a:custGeom>
            <a:rect b="b" l="l" r="r" t="t"/>
            <a:pathLst>
              <a:path extrusionOk="0" h="9753600" w="387350">
                <a:moveTo>
                  <a:pt x="0" y="9753600"/>
                </a:moveTo>
                <a:lnTo>
                  <a:pt x="387045" y="9753600"/>
                </a:lnTo>
                <a:lnTo>
                  <a:pt x="387045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40" name="Google Shape;140;p26"/>
          <p:cNvSpPr/>
          <p:nvPr/>
        </p:nvSpPr>
        <p:spPr>
          <a:xfrm>
            <a:off x="8775830" y="2196703"/>
            <a:ext cx="368170" cy="750094"/>
          </a:xfrm>
          <a:custGeom>
            <a:rect b="b" l="l" r="r" t="t"/>
            <a:pathLst>
              <a:path extrusionOk="0" h="1422400" w="698500">
                <a:moveTo>
                  <a:pt x="698500" y="0"/>
                </a:moveTo>
                <a:lnTo>
                  <a:pt x="0" y="711200"/>
                </a:lnTo>
                <a:lnTo>
                  <a:pt x="698500" y="1422400"/>
                </a:lnTo>
                <a:lnTo>
                  <a:pt x="698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41" name="Google Shape;141;p26"/>
          <p:cNvSpPr txBox="1"/>
          <p:nvPr/>
        </p:nvSpPr>
        <p:spPr>
          <a:xfrm>
            <a:off x="8935950" y="2510249"/>
            <a:ext cx="132541" cy="109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AFB0B1"/>
                </a:solidFill>
                <a:latin typeface="Proxima Nova"/>
                <a:ea typeface="Proxima Nova"/>
                <a:cs typeface="Proxima Nova"/>
                <a:sym typeface="Proxima Nova"/>
              </a:rPr>
              <a:t>02 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9118227" y="2519846"/>
            <a:ext cx="25771" cy="1038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43" name="Google Shape;143;p26"/>
          <p:cNvSpPr/>
          <p:nvPr/>
        </p:nvSpPr>
        <p:spPr>
          <a:xfrm>
            <a:off x="470627" y="3252741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075" y="330200"/>
            <a:ext cx="3525951" cy="44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464875" y="2359450"/>
            <a:ext cx="3319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Where do you stand in the market?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Who are your competitors, and what makes your brand different? How is your approach to marketing similar or different?</a:t>
            </a:r>
            <a:endParaRPr sz="600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8939994" y="0"/>
            <a:ext cx="204327" cy="5145024"/>
          </a:xfrm>
          <a:custGeom>
            <a:rect b="b" l="l" r="r" t="t"/>
            <a:pathLst>
              <a:path extrusionOk="0" h="9753600" w="387350">
                <a:moveTo>
                  <a:pt x="0" y="9753600"/>
                </a:moveTo>
                <a:lnTo>
                  <a:pt x="387045" y="9753600"/>
                </a:lnTo>
                <a:lnTo>
                  <a:pt x="387045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1" name="Google Shape;151;p27"/>
          <p:cNvSpPr/>
          <p:nvPr/>
        </p:nvSpPr>
        <p:spPr>
          <a:xfrm>
            <a:off x="8775830" y="2196703"/>
            <a:ext cx="368459" cy="750316"/>
          </a:xfrm>
          <a:custGeom>
            <a:rect b="b" l="l" r="r" t="t"/>
            <a:pathLst>
              <a:path extrusionOk="0" h="1422400" w="698500">
                <a:moveTo>
                  <a:pt x="698500" y="0"/>
                </a:moveTo>
                <a:lnTo>
                  <a:pt x="0" y="711200"/>
                </a:lnTo>
                <a:lnTo>
                  <a:pt x="698500" y="1422400"/>
                </a:lnTo>
                <a:lnTo>
                  <a:pt x="698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2" name="Google Shape;152;p27"/>
          <p:cNvSpPr txBox="1"/>
          <p:nvPr/>
        </p:nvSpPr>
        <p:spPr>
          <a:xfrm>
            <a:off x="8935950" y="2510249"/>
            <a:ext cx="1326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AFB0B1"/>
                </a:solidFill>
                <a:latin typeface="Proxima Nova"/>
                <a:ea typeface="Proxima Nova"/>
                <a:cs typeface="Proxima Nova"/>
                <a:sym typeface="Proxima Nova"/>
              </a:rPr>
              <a:t>03 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9118227" y="2519846"/>
            <a:ext cx="25800" cy="10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54" name="Google Shape;154;p27"/>
          <p:cNvSpPr/>
          <p:nvPr/>
        </p:nvSpPr>
        <p:spPr>
          <a:xfrm>
            <a:off x="470627" y="2912916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464875" y="468800"/>
            <a:ext cx="33192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Who is your target audience?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Think demographics and any psychographics (lifestyle characteristics) that will help us to understand your audience.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E.g. age, income, education level, hobbies, favorite websites or social platforms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470627" y="1136341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100" y="0"/>
            <a:ext cx="36936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461872" y="405850"/>
            <a:ext cx="2446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Content</a:t>
            </a:r>
            <a:endParaRPr sz="2000"/>
          </a:p>
        </p:txBody>
      </p:sp>
      <p:sp>
        <p:nvSpPr>
          <p:cNvPr id="163" name="Google Shape;163;p28"/>
          <p:cNvSpPr txBox="1"/>
          <p:nvPr/>
        </p:nvSpPr>
        <p:spPr>
          <a:xfrm>
            <a:off x="464875" y="1042775"/>
            <a:ext cx="33192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is the message you want to convey with your video?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What should viewers know about your brand after watching? Are there any key themes or points you want to make sure to include?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8939994" y="0"/>
            <a:ext cx="204327" cy="5145024"/>
          </a:xfrm>
          <a:custGeom>
            <a:rect b="b" l="l" r="r" t="t"/>
            <a:pathLst>
              <a:path extrusionOk="0" h="9753600" w="387350">
                <a:moveTo>
                  <a:pt x="0" y="9753600"/>
                </a:moveTo>
                <a:lnTo>
                  <a:pt x="387045" y="9753600"/>
                </a:lnTo>
                <a:lnTo>
                  <a:pt x="387045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65" name="Google Shape;165;p28"/>
          <p:cNvSpPr/>
          <p:nvPr/>
        </p:nvSpPr>
        <p:spPr>
          <a:xfrm>
            <a:off x="8775830" y="2196703"/>
            <a:ext cx="368459" cy="750316"/>
          </a:xfrm>
          <a:custGeom>
            <a:rect b="b" l="l" r="r" t="t"/>
            <a:pathLst>
              <a:path extrusionOk="0" h="1422400" w="698500">
                <a:moveTo>
                  <a:pt x="698500" y="0"/>
                </a:moveTo>
                <a:lnTo>
                  <a:pt x="0" y="711200"/>
                </a:lnTo>
                <a:lnTo>
                  <a:pt x="698500" y="1422400"/>
                </a:lnTo>
                <a:lnTo>
                  <a:pt x="698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66" name="Google Shape;166;p28"/>
          <p:cNvSpPr txBox="1"/>
          <p:nvPr/>
        </p:nvSpPr>
        <p:spPr>
          <a:xfrm>
            <a:off x="8935950" y="2510249"/>
            <a:ext cx="1326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AFB0B1"/>
                </a:solidFill>
                <a:latin typeface="Proxima Nova"/>
                <a:ea typeface="Proxima Nova"/>
                <a:cs typeface="Proxima Nova"/>
                <a:sym typeface="Proxima Nova"/>
              </a:rPr>
              <a:t>04 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9118227" y="2519846"/>
            <a:ext cx="25800" cy="10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68" name="Google Shape;168;p28"/>
          <p:cNvSpPr/>
          <p:nvPr/>
        </p:nvSpPr>
        <p:spPr>
          <a:xfrm>
            <a:off x="470627" y="1580591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464875" y="2810825"/>
            <a:ext cx="33192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is the tone you want your video to have?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How will your video feel for viewers to watch? Are there any tones you want to avoid?</a:t>
            </a:r>
            <a:b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1"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E.g. funny, serious, sincere, scary, sarcastic, straightforward, conversational, friendly</a:t>
            </a:r>
            <a:endParaRPr i="1"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470627" y="3348641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7401" y="-178325"/>
            <a:ext cx="3636883" cy="51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464875" y="2519850"/>
            <a:ext cx="3319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is your intended timeline/budget?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We’ll work with you to finalize these components, but it helps to have a rough estimate of what you have in mind.</a:t>
            </a:r>
            <a:endParaRPr i="1" sz="600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8939994" y="0"/>
            <a:ext cx="204327" cy="5145024"/>
          </a:xfrm>
          <a:custGeom>
            <a:rect b="b" l="l" r="r" t="t"/>
            <a:pathLst>
              <a:path extrusionOk="0" h="9753600" w="387350">
                <a:moveTo>
                  <a:pt x="0" y="9753600"/>
                </a:moveTo>
                <a:lnTo>
                  <a:pt x="387045" y="9753600"/>
                </a:lnTo>
                <a:lnTo>
                  <a:pt x="387045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78" name="Google Shape;178;p29"/>
          <p:cNvSpPr/>
          <p:nvPr/>
        </p:nvSpPr>
        <p:spPr>
          <a:xfrm>
            <a:off x="8775830" y="2196703"/>
            <a:ext cx="368459" cy="750316"/>
          </a:xfrm>
          <a:custGeom>
            <a:rect b="b" l="l" r="r" t="t"/>
            <a:pathLst>
              <a:path extrusionOk="0" h="1422400" w="698500">
                <a:moveTo>
                  <a:pt x="698500" y="0"/>
                </a:moveTo>
                <a:lnTo>
                  <a:pt x="0" y="711200"/>
                </a:lnTo>
                <a:lnTo>
                  <a:pt x="698500" y="1422400"/>
                </a:lnTo>
                <a:lnTo>
                  <a:pt x="698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79" name="Google Shape;179;p29"/>
          <p:cNvSpPr txBox="1"/>
          <p:nvPr/>
        </p:nvSpPr>
        <p:spPr>
          <a:xfrm>
            <a:off x="8935950" y="2510249"/>
            <a:ext cx="1326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AFB0B1"/>
                </a:solidFill>
                <a:latin typeface="Proxima Nova"/>
                <a:ea typeface="Proxima Nova"/>
                <a:cs typeface="Proxima Nova"/>
                <a:sym typeface="Proxima Nova"/>
              </a:rPr>
              <a:t>05 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9118227" y="2519846"/>
            <a:ext cx="25800" cy="10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1" name="Google Shape;181;p29"/>
          <p:cNvSpPr/>
          <p:nvPr/>
        </p:nvSpPr>
        <p:spPr>
          <a:xfrm>
            <a:off x="470627" y="3073316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464875" y="468800"/>
            <a:ext cx="33192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Can you share examples of similar video content that you like?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Share the content itself and also what you like about it. If there are any details you DON’T like about your example content, make sure to mention that, too. 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E.g.  good visuals in Example A, good interview style and CTA in Example B but don’t like the animations in Example B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470627" y="1251941"/>
            <a:ext cx="3321823" cy="991154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685" y="0"/>
            <a:ext cx="3797683" cy="51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461872" y="405850"/>
            <a:ext cx="2446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Final Thoughts</a:t>
            </a:r>
            <a:endParaRPr sz="2000"/>
          </a:p>
        </p:txBody>
      </p:sp>
      <p:sp>
        <p:nvSpPr>
          <p:cNvPr id="190" name="Google Shape;190;p30"/>
          <p:cNvSpPr txBox="1"/>
          <p:nvPr/>
        </p:nvSpPr>
        <p:spPr>
          <a:xfrm>
            <a:off x="464875" y="1042775"/>
            <a:ext cx="33192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5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Is there anything else you’d like us to know?</a:t>
            </a:r>
            <a:endParaRPr sz="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2700" marR="0" rtl="0" algn="l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Share anything else that might help us give you exactly what you’re looking for.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8939994" y="0"/>
            <a:ext cx="204327" cy="5145024"/>
          </a:xfrm>
          <a:custGeom>
            <a:rect b="b" l="l" r="r" t="t"/>
            <a:pathLst>
              <a:path extrusionOk="0" h="9753600" w="387350">
                <a:moveTo>
                  <a:pt x="0" y="9753600"/>
                </a:moveTo>
                <a:lnTo>
                  <a:pt x="387045" y="9753600"/>
                </a:lnTo>
                <a:lnTo>
                  <a:pt x="387045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2" name="Google Shape;192;p30"/>
          <p:cNvSpPr/>
          <p:nvPr/>
        </p:nvSpPr>
        <p:spPr>
          <a:xfrm>
            <a:off x="8775830" y="2196703"/>
            <a:ext cx="368459" cy="750316"/>
          </a:xfrm>
          <a:custGeom>
            <a:rect b="b" l="l" r="r" t="t"/>
            <a:pathLst>
              <a:path extrusionOk="0" h="1422400" w="698500">
                <a:moveTo>
                  <a:pt x="698500" y="0"/>
                </a:moveTo>
                <a:lnTo>
                  <a:pt x="0" y="711200"/>
                </a:lnTo>
                <a:lnTo>
                  <a:pt x="698500" y="1422400"/>
                </a:lnTo>
                <a:lnTo>
                  <a:pt x="698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3" name="Google Shape;193;p30"/>
          <p:cNvSpPr txBox="1"/>
          <p:nvPr/>
        </p:nvSpPr>
        <p:spPr>
          <a:xfrm>
            <a:off x="8935950" y="2510249"/>
            <a:ext cx="1326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AFB0B1"/>
                </a:solidFill>
                <a:latin typeface="Proxima Nova"/>
                <a:ea typeface="Proxima Nova"/>
                <a:cs typeface="Proxima Nova"/>
                <a:sym typeface="Proxima Nova"/>
              </a:rPr>
              <a:t>06</a:t>
            </a:r>
            <a:endParaRPr sz="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9118227" y="2519846"/>
            <a:ext cx="25800" cy="10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5" name="Google Shape;195;p30"/>
          <p:cNvSpPr/>
          <p:nvPr/>
        </p:nvSpPr>
        <p:spPr>
          <a:xfrm>
            <a:off x="470625" y="1456175"/>
            <a:ext cx="3321823" cy="2536601"/>
          </a:xfrm>
          <a:custGeom>
            <a:rect b="b" l="l" r="r" t="t"/>
            <a:pathLst>
              <a:path extrusionOk="0" h="1878964" w="6297295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853438"/>
                </a:lnTo>
                <a:lnTo>
                  <a:pt x="1995" y="1863327"/>
                </a:lnTo>
                <a:lnTo>
                  <a:pt x="7437" y="1871400"/>
                </a:lnTo>
                <a:lnTo>
                  <a:pt x="15510" y="1876842"/>
                </a:lnTo>
                <a:lnTo>
                  <a:pt x="25400" y="1878838"/>
                </a:lnTo>
                <a:lnTo>
                  <a:pt x="6271679" y="1878838"/>
                </a:lnTo>
                <a:lnTo>
                  <a:pt x="6281568" y="1876842"/>
                </a:lnTo>
                <a:lnTo>
                  <a:pt x="6289641" y="1871400"/>
                </a:lnTo>
                <a:lnTo>
                  <a:pt x="6295083" y="1863327"/>
                </a:lnTo>
                <a:lnTo>
                  <a:pt x="6297079" y="1853438"/>
                </a:lnTo>
                <a:lnTo>
                  <a:pt x="6297079" y="25400"/>
                </a:lnTo>
                <a:lnTo>
                  <a:pt x="6295083" y="15510"/>
                </a:lnTo>
                <a:lnTo>
                  <a:pt x="6289641" y="7437"/>
                </a:lnTo>
                <a:lnTo>
                  <a:pt x="6281568" y="1995"/>
                </a:lnTo>
                <a:lnTo>
                  <a:pt x="6271679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[Answer]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445" y="0"/>
            <a:ext cx="36968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